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5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7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8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9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0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1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3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5" r:id="rId2"/>
    <p:sldId id="380" r:id="rId3"/>
    <p:sldId id="381" r:id="rId4"/>
    <p:sldId id="382" r:id="rId5"/>
    <p:sldId id="383" r:id="rId6"/>
    <p:sldId id="393" r:id="rId7"/>
    <p:sldId id="384" r:id="rId8"/>
    <p:sldId id="385" r:id="rId9"/>
    <p:sldId id="392" r:id="rId10"/>
    <p:sldId id="386" r:id="rId11"/>
    <p:sldId id="387" r:id="rId12"/>
    <p:sldId id="388" r:id="rId13"/>
    <p:sldId id="389" r:id="rId14"/>
    <p:sldId id="391" r:id="rId15"/>
    <p:sldId id="390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0" autoAdjust="0"/>
    <p:restoredTop sz="60206" autoAdjust="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notesViewPr>
    <p:cSldViewPr>
      <p:cViewPr>
        <p:scale>
          <a:sx n="75" d="100"/>
          <a:sy n="75" d="100"/>
        </p:scale>
        <p:origin x="-2340" y="31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6967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61" y="0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29648"/>
            <a:ext cx="3036967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cs typeface="+mn-cs"/>
              </a:defRPr>
            </a:lvl1pPr>
          </a:lstStyle>
          <a:p>
            <a:pPr>
              <a:defRPr/>
            </a:pPr>
            <a:fld id="{1B29FF59-552A-4198-AE92-D46043EC0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59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6967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161" y="0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9787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16" y="4417797"/>
            <a:ext cx="5608975" cy="4181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648"/>
            <a:ext cx="3036967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cs typeface="+mn-cs"/>
              </a:defRPr>
            </a:lvl1pPr>
          </a:lstStyle>
          <a:p>
            <a:pPr>
              <a:defRPr/>
            </a:pPr>
            <a:fld id="{647A7119-D403-4D3E-A0C3-4F31B2AB4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4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E6135-BE10-47BA-BBD2-83AC3E2F269C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13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15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6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970161" y="8829648"/>
            <a:ext cx="3038604" cy="465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39" tIns="45670" rIns="91339" bIns="45670" anchor="b"/>
          <a:lstStyle/>
          <a:p>
            <a:pPr algn="r" defTabSz="912813"/>
            <a:fld id="{EEC1FCE8-651D-4B01-AE79-9E758EA03E36}" type="slidenum">
              <a:rPr lang="en-US"/>
              <a:pPr algn="r" defTabSz="912813"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566FA-648C-4B2B-8852-7F5DC8CFBBE3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FF85E-E5BA-4597-B722-48F8F2540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454F7-4E7D-4CD6-909B-664739C2544F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6E125-BF7C-48E9-8729-68EEBB700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9613C-622D-4665-9519-10B1E1825DA7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4801F-EEFC-47E7-8DA5-B2B074812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4B97D-95DE-429C-ADA2-F4853DE09E40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3F18A-1F57-48C3-A3D7-8A38E052F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F537C-132E-4882-922B-AB309ECD7EF2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A010B-5114-4BE9-B3F4-EA9C71E5D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91703-B94F-4135-9B0E-696D7CDA82B9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34FD4-88E7-4BB5-B642-EDEED35AD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E86DC-E268-44A9-ABD2-E6CA30841F03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8215-D9D7-40A3-A3E4-03562A704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77A77-0ADC-4029-A4E8-ACFC0B2ED661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CD9BF-2549-40EE-B62D-FC4DBCD13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71073-D6AF-413E-B64C-D6C1CE8CC41A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E00CE-F3F9-4BCB-816A-E6472ABE1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A6DE7-7088-4536-96FB-826AC3C077E7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1ABB-C67A-4860-BB96-BD2E5938C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59A49-CA0A-4F99-93FF-9BA29C9ACF9D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C0E05-6DCE-4DF2-9D4B-7B9E92F74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11B29EA-3BB7-443B-9791-4BAA0FE8031C}" type="datetime1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B2A5465-7B82-4CFA-B37D-420C01FCF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CB37E-F870-4E74-8F35-A52055D180A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9144000" cy="21336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600" b="1" dirty="0" smtClean="0"/>
              <a:t>The Global Financial Crisis and the Indian Financial Sector - What Have We Learnt and How Have We Responded?</a:t>
            </a:r>
            <a:endParaRPr lang="en-US" sz="3600" dirty="0" smtClean="0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743200"/>
            <a:ext cx="8686800" cy="3733800"/>
          </a:xfrm>
        </p:spPr>
        <p:txBody>
          <a:bodyPr/>
          <a:lstStyle/>
          <a:p>
            <a:pPr eaLnBrk="1" hangingPunct="1">
              <a:lnSpc>
                <a:spcPct val="0"/>
              </a:lnSpc>
              <a:spcBef>
                <a:spcPct val="0"/>
              </a:spcBef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200" b="1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b="1" dirty="0" smtClean="0"/>
              <a:t>Indian Merchants’ Chamber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b="1" dirty="0" smtClean="0"/>
              <a:t>Mumbai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200" b="1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200" b="1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600" b="1" dirty="0" smtClean="0"/>
              <a:t>June 5, 2013</a:t>
            </a:r>
          </a:p>
          <a:p>
            <a:pPr eaLnBrk="1" hangingPunct="1">
              <a:lnSpc>
                <a:spcPct val="80000"/>
              </a:lnSpc>
            </a:pPr>
            <a:endParaRPr lang="en-US" sz="2600" b="1" dirty="0" smtClean="0"/>
          </a:p>
          <a:p>
            <a:pPr eaLnBrk="1" hangingPunct="1">
              <a:lnSpc>
                <a:spcPct val="80000"/>
              </a:lnSpc>
            </a:pPr>
            <a:endParaRPr lang="en-US" sz="26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Dr. </a:t>
            </a:r>
            <a:r>
              <a:rPr lang="en-US" sz="2400" dirty="0" err="1" smtClean="0"/>
              <a:t>Duvvuri</a:t>
            </a:r>
            <a:r>
              <a:rPr lang="en-US" sz="2400" dirty="0" smtClean="0"/>
              <a:t> Subbarao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Governor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sz="2400" dirty="0" smtClean="0"/>
              <a:t>Reserve Bank of India 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B284D90B-4DF6-4FCC-868B-6E3B93AEA93A}" type="slidenum">
              <a:rPr lang="en-US" sz="1400">
                <a:cs typeface="+mn-cs"/>
              </a:rPr>
              <a:pPr algn="r">
                <a:defRPr/>
              </a:pPr>
              <a:t>1</a:t>
            </a:fld>
            <a:endParaRPr lang="en-US" sz="140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10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381000" y="381000"/>
            <a:ext cx="8305800" cy="61722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Five Specific Issues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Issue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Shadow Banking 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Extending the Perimeter of Regulation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b="1" dirty="0" smtClean="0"/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have we learnt?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has been the global response?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How have we, in India, responded?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10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11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381000" y="381000"/>
            <a:ext cx="8305800" cy="61722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Five Specific Issues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Issue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3600" b="1" dirty="0" err="1" smtClean="0">
                <a:solidFill>
                  <a:srgbClr val="FF0000"/>
                </a:solidFill>
              </a:rPr>
              <a:t>Subsidiarization</a:t>
            </a:r>
            <a:r>
              <a:rPr lang="en-US" sz="3600" b="1" dirty="0" smtClean="0">
                <a:solidFill>
                  <a:srgbClr val="FF0000"/>
                </a:solidFill>
              </a:rPr>
              <a:t> of Foreign banks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b="1" dirty="0" smtClean="0"/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b="1" dirty="0" smtClean="0"/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have we learnt?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has been the global response?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How have we, in India, responded?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11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12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381000" y="381000"/>
            <a:ext cx="8305800" cy="61722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Five Specific Issues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Issue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OTC Derivatives Market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b="1" dirty="0" smtClean="0"/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have we learnt?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has been the global response?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How have we, in India, responded?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12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13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381000" y="381000"/>
            <a:ext cx="8305800" cy="61722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Five Specific Issues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Issue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Safeguarding Financial Stability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b="1" dirty="0" smtClean="0"/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have we learnt?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has been the global response?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How have we, in India, responded?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13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14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533400" y="533400"/>
            <a:ext cx="8153400" cy="594995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800" b="1" dirty="0"/>
              <a:t>Five Specific Issues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dirty="0"/>
              <a:t>5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  <a:r>
              <a:rPr lang="en-US" b="1" dirty="0" smtClean="0"/>
              <a:t>Issue (contd.)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Safeguarding </a:t>
            </a:r>
            <a:r>
              <a:rPr lang="en-US" sz="3600" b="1" dirty="0">
                <a:solidFill>
                  <a:srgbClr val="FF0000"/>
                </a:solidFill>
              </a:rPr>
              <a:t>Financial Stability</a:t>
            </a:r>
          </a:p>
          <a:p>
            <a:pPr marL="457200" indent="0" algn="just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800" dirty="0" smtClean="0"/>
          </a:p>
          <a:p>
            <a:pPr marL="966788" indent="-509588" algn="just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role of the Reserve Bank in safeguarding financial stability</a:t>
            </a:r>
          </a:p>
          <a:p>
            <a:pPr marL="966788" indent="-509588" algn="just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Financial Stability and Development Council (FSDC)</a:t>
            </a:r>
          </a:p>
          <a:p>
            <a:pPr marL="966788" indent="-509588" algn="just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FSLRC recommendation on systemic risk management in India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14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15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381000" y="381000"/>
            <a:ext cx="8305800" cy="61722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Conclusion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b="1" dirty="0" smtClean="0"/>
          </a:p>
          <a:p>
            <a:pPr marL="457200" indent="0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/>
              <a:t>What we learnt from the crisis about the financial sector?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US" sz="800" dirty="0" smtClean="0"/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Efforts at the global level on financial sector reforms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Five specific reform areas</a:t>
            </a:r>
          </a:p>
          <a:p>
            <a:pPr marL="1882775" indent="-4572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dirty="0" smtClean="0"/>
              <a:t>Global response</a:t>
            </a:r>
          </a:p>
          <a:p>
            <a:pPr marL="1882775" indent="-4572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dirty="0" smtClean="0"/>
              <a:t>Indian response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15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2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609600" y="1828800"/>
            <a:ext cx="7772400" cy="26670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6000" b="1" dirty="0" smtClean="0"/>
              <a:t>Our World View 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6000" b="1" dirty="0" smtClean="0"/>
              <a:t>of the Crisis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2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3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609600" y="304800"/>
            <a:ext cx="7772400" cy="58674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Lessons of the Crisis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b="1" dirty="0" smtClean="0"/>
          </a:p>
          <a:p>
            <a:pPr marL="904875" indent="-5715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AutoNum type="romanLcParenBoth"/>
            </a:pPr>
            <a:r>
              <a:rPr lang="en-US" sz="2400" dirty="0" smtClean="0"/>
              <a:t>Price stability and macroeconomic stability do not guarantee financial stability.</a:t>
            </a:r>
          </a:p>
          <a:p>
            <a:pPr marL="904875" indent="-5715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AutoNum type="romanLcParenBoth"/>
            </a:pPr>
            <a:r>
              <a:rPr lang="en-US" sz="2400" dirty="0" smtClean="0"/>
              <a:t>No country is an island.</a:t>
            </a:r>
          </a:p>
          <a:p>
            <a:pPr marL="904875" indent="-5715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AutoNum type="romanLcParenBoth"/>
            </a:pPr>
            <a:r>
              <a:rPr lang="en-US" sz="2400" dirty="0" smtClean="0"/>
              <a:t>Financial markets are not self correcting.</a:t>
            </a:r>
          </a:p>
          <a:p>
            <a:pPr marL="904875" indent="-5715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AutoNum type="romanLcParenBoth"/>
            </a:pPr>
            <a:r>
              <a:rPr lang="en-US" sz="2400" dirty="0" smtClean="0"/>
              <a:t>It </a:t>
            </a:r>
            <a:r>
              <a:rPr lang="en-US" sz="2400" smtClean="0"/>
              <a:t>is difficult </a:t>
            </a:r>
            <a:r>
              <a:rPr lang="en-US" sz="2400" dirty="0" smtClean="0"/>
              <a:t>to detect signs of pressure building up in real time.</a:t>
            </a:r>
          </a:p>
          <a:p>
            <a:pPr marL="904875" indent="-571500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AutoNum type="romanLcParenBoth"/>
            </a:pPr>
            <a:r>
              <a:rPr lang="en-US" sz="2400" dirty="0" smtClean="0"/>
              <a:t> A collection of rational financial institutions does not necessarily imply a rational financial sector.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3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4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609600" y="2590800"/>
            <a:ext cx="7772400" cy="22098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Converting Lessons 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into Policies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4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5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609600" y="2590800"/>
            <a:ext cx="7772400" cy="22098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Emerging Economies </a:t>
            </a:r>
            <a:r>
              <a:rPr lang="en-US" sz="4400" b="1" smtClean="0"/>
              <a:t>and Global Reforms</a:t>
            </a:r>
            <a:endParaRPr lang="en-US" sz="4400" b="1" dirty="0" smtClean="0"/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5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6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609600" y="533400"/>
            <a:ext cx="7772400" cy="52578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Specific Reform Issues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2800" b="1" dirty="0" smtClean="0"/>
              <a:t>(Three Questions)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dirty="0" smtClean="0"/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(i) What have we leant at the global level?</a:t>
            </a:r>
          </a:p>
          <a:p>
            <a:pPr marL="1077913" indent="-620713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(ii) What has been the global  response?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(iii) How have we, in India, responded?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6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7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381000" y="381000"/>
            <a:ext cx="8305800" cy="61722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Five Specific Issues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1400" b="1" dirty="0" smtClean="0"/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(i)  Migration to BASEL - III</a:t>
            </a:r>
          </a:p>
          <a:p>
            <a:pPr marL="1077913" indent="-620713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(ii) Shadow banking - extending the perimeter of regulation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(iii) </a:t>
            </a:r>
            <a:r>
              <a:rPr lang="en-US" dirty="0" err="1" smtClean="0"/>
              <a:t>Subsidiarization</a:t>
            </a:r>
            <a:r>
              <a:rPr lang="en-US" dirty="0" smtClean="0"/>
              <a:t> of foreign banks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(iv) OTC derivatives market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dirty="0" smtClean="0"/>
              <a:t>(v)  Safeguarding financial stability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7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0587B903-2E1F-4A89-A628-D2F9DBE077B7}" type="slidenum">
              <a:rPr lang="en-US" sz="1400">
                <a:cs typeface="+mn-cs"/>
              </a:rPr>
              <a:pPr algn="r">
                <a:defRPr/>
              </a:pPr>
              <a:t>8</a:t>
            </a:fld>
            <a:endParaRPr lang="en-US" sz="1400">
              <a:cs typeface="+mn-cs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381000" y="381000"/>
            <a:ext cx="8305800" cy="6172200"/>
          </a:xfrm>
        </p:spPr>
        <p:txBody>
          <a:bodyPr/>
          <a:lstStyle/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4400" b="1" dirty="0" smtClean="0"/>
              <a:t>Five Specific Issues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Issue</a:t>
            </a:r>
          </a:p>
          <a:p>
            <a:pPr marL="966788" indent="-509588" algn="ctr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Migration to BASEL - III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sz="800" b="1" dirty="0" smtClean="0"/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have we learnt?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What has been the global response?</a:t>
            </a:r>
          </a:p>
          <a:p>
            <a:pPr marL="966788" indent="-509588" eaLnBrk="1" hangingPunct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How have we, in India, responded?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F15040-C9E6-4B54-9EE4-C48E7CCB6E40}" type="slidenum">
              <a:rPr lang="en-US" sz="1400">
                <a:cs typeface="+mn-cs"/>
              </a:rPr>
              <a:pPr algn="r">
                <a:defRPr/>
              </a:pPr>
              <a:t>8</a:t>
            </a:fld>
            <a:endParaRPr lang="en-US" sz="140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1"/>
            <a:ext cx="8382000" cy="457199"/>
          </a:xfrm>
        </p:spPr>
        <p:txBody>
          <a:bodyPr/>
          <a:lstStyle/>
          <a:p>
            <a:r>
              <a:rPr lang="en-US" sz="2400" b="1" dirty="0" smtClean="0"/>
              <a:t>Basel-III Capital Requirements of Banks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85800"/>
            <a:ext cx="8382000" cy="5943600"/>
          </a:xfrm>
        </p:spPr>
        <p:txBody>
          <a:bodyPr tIns="91440" bIns="91440" anchor="t"/>
          <a:lstStyle/>
          <a:p>
            <a:pPr>
              <a:spcBef>
                <a:spcPts val="0"/>
              </a:spcBef>
            </a:pPr>
            <a:r>
              <a:rPr lang="en-US" sz="2000" dirty="0" smtClean="0"/>
              <a:t>                                                                          </a:t>
            </a:r>
            <a:r>
              <a:rPr lang="en-US" sz="1600" dirty="0" smtClean="0"/>
              <a:t>(As % of RWA)</a:t>
            </a:r>
          </a:p>
          <a:p>
            <a:pPr algn="r">
              <a:spcBef>
                <a:spcPts val="0"/>
              </a:spcBef>
            </a:pPr>
            <a:r>
              <a:rPr lang="en-US" sz="2000" dirty="0" smtClean="0"/>
              <a:t> ------------------------------------------------------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                                                      	Basel-III    	     Basel-III 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				       (International)	        (RBI)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-------------------------------------------------------------------------------------------------</a:t>
            </a:r>
          </a:p>
          <a:p>
            <a:pPr algn="just">
              <a:spcBef>
                <a:spcPts val="0"/>
              </a:spcBef>
            </a:pPr>
            <a:r>
              <a:rPr lang="en-US" sz="2000" b="1" dirty="0" smtClean="0"/>
              <a:t>Common Equity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      Minimum				     4.5		         5.5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      Capital Conservative Buffer (CCB)         2.5		         2.5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-------------------------------------------------------------------------------------------------</a:t>
            </a:r>
          </a:p>
          <a:p>
            <a:pPr algn="just">
              <a:spcBef>
                <a:spcPts val="0"/>
              </a:spcBef>
            </a:pPr>
            <a:r>
              <a:rPr lang="en-US" sz="2000" b="1" dirty="0" smtClean="0"/>
              <a:t>Total					      7.0		         8.0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-------------------------------------------------------------------------------------------------</a:t>
            </a:r>
          </a:p>
          <a:p>
            <a:pPr algn="just">
              <a:spcBef>
                <a:spcPts val="0"/>
              </a:spcBef>
            </a:pPr>
            <a:r>
              <a:rPr lang="en-US" sz="2000" b="1" dirty="0" smtClean="0"/>
              <a:t>Tier I Capital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      Minimum				      6.0		          7.0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      Minimum + CCB			      8.5		          9.5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-------------------------------------------------------------------------------------------------</a:t>
            </a:r>
          </a:p>
          <a:p>
            <a:pPr algn="just">
              <a:spcBef>
                <a:spcPts val="0"/>
              </a:spcBef>
            </a:pPr>
            <a:r>
              <a:rPr lang="en-US" sz="2000" b="1" dirty="0" smtClean="0"/>
              <a:t>Total Capital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      Minimum				      8.0  		          9.0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      Minimum + CCB			    10.5		        11.5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-------------------------------------------------------------------------------------------------</a:t>
            </a:r>
          </a:p>
          <a:p>
            <a:pPr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FF85E-E5BA-4597-B722-48F8F25404A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s1fzyw8QBBTrDBvNJnDx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GknYG2Kkh0T88CUWJuCi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ZWvQhDquu93MlWlePXbx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Hyqe4BO0XbJr2bP4BUPqk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7018</TotalTime>
  <Words>469</Words>
  <Application>Microsoft Office PowerPoint</Application>
  <PresentationFormat>On-screen Show (4:3)</PresentationFormat>
  <Paragraphs>154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The Global Financial Crisis and the Indian Financial Sector - What Have We Learnt and How Have We Responded?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Basel-III Capital Requirements of Banks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Susobhan Sinha</dc:creator>
  <cp:lastModifiedBy>gshembekar</cp:lastModifiedBy>
  <cp:revision>1002</cp:revision>
  <cp:lastPrinted>2013-06-04T11:46:36Z</cp:lastPrinted>
  <dcterms:created xsi:type="dcterms:W3CDTF">2009-02-05T09:27:16Z</dcterms:created>
  <dcterms:modified xsi:type="dcterms:W3CDTF">2013-06-04T11:46:38Z</dcterms:modified>
</cp:coreProperties>
</file>